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9" r:id="rId3"/>
    <p:sldId id="256" r:id="rId4"/>
    <p:sldId id="260" r:id="rId5"/>
    <p:sldId id="267" r:id="rId6"/>
    <p:sldId id="261" r:id="rId7"/>
    <p:sldId id="259" r:id="rId8"/>
    <p:sldId id="263" r:id="rId9"/>
    <p:sldId id="265" r:id="rId10"/>
    <p:sldId id="277" r:id="rId11"/>
    <p:sldId id="264" r:id="rId12"/>
    <p:sldId id="278" r:id="rId13"/>
    <p:sldId id="280" r:id="rId14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A7A4D3-CD4B-4A7D-8323-149BB7205BFE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D0BD4DD5-E18C-4DE7-A59B-4BDE69DFBD0E}">
      <dgm:prSet/>
      <dgm:spPr/>
      <dgm:t>
        <a:bodyPr/>
        <a:lstStyle/>
        <a:p>
          <a:r>
            <a:rPr lang="pl-PL" b="1" dirty="0"/>
            <a:t>Kategoria statystyczna </a:t>
          </a:r>
          <a:r>
            <a:rPr lang="pl-PL" dirty="0"/>
            <a:t>– zbiór jednostek podobnych pod jakimś względem i różniących się pod tym względem od innych (kobiety, emeryci, robotnicy, brunetki, mieszkańcy Ochoty)</a:t>
          </a:r>
          <a:endParaRPr lang="en-US" dirty="0"/>
        </a:p>
      </dgm:t>
    </dgm:pt>
    <dgm:pt modelId="{1E652A58-FCDB-4111-8991-FFE3154835E8}" type="parTrans" cxnId="{ACE117CD-4B6E-4952-869F-E81AFC69907E}">
      <dgm:prSet/>
      <dgm:spPr/>
      <dgm:t>
        <a:bodyPr/>
        <a:lstStyle/>
        <a:p>
          <a:endParaRPr lang="en-US"/>
        </a:p>
      </dgm:t>
    </dgm:pt>
    <dgm:pt modelId="{B15DBF7F-67E9-4169-B0F6-F3C56D9CCDE1}" type="sibTrans" cxnId="{ACE117CD-4B6E-4952-869F-E81AFC69907E}">
      <dgm:prSet/>
      <dgm:spPr/>
      <dgm:t>
        <a:bodyPr/>
        <a:lstStyle/>
        <a:p>
          <a:endParaRPr lang="en-US"/>
        </a:p>
      </dgm:t>
    </dgm:pt>
    <dgm:pt modelId="{B277ABCD-0F61-4C3A-A56E-35796165905E}">
      <dgm:prSet/>
      <dgm:spPr/>
      <dgm:t>
        <a:bodyPr/>
        <a:lstStyle/>
        <a:p>
          <a:r>
            <a:rPr lang="pl-PL" b="1"/>
            <a:t>Kategoria socjologiczna </a:t>
          </a:r>
          <a:r>
            <a:rPr lang="pl-PL"/>
            <a:t>– zbiór jednostek podobnych pod względem cech społecznie doniosłych w danym miejscu i czasie; </a:t>
          </a:r>
          <a:endParaRPr lang="en-US"/>
        </a:p>
      </dgm:t>
    </dgm:pt>
    <dgm:pt modelId="{B28179DC-5A1B-497E-850C-199A2244ED7F}" type="parTrans" cxnId="{19C84CE0-C685-4465-8058-5921490D6CD7}">
      <dgm:prSet/>
      <dgm:spPr/>
      <dgm:t>
        <a:bodyPr/>
        <a:lstStyle/>
        <a:p>
          <a:endParaRPr lang="en-US"/>
        </a:p>
      </dgm:t>
    </dgm:pt>
    <dgm:pt modelId="{47BAF2C0-2A3D-4615-99DF-C56D442C84ED}" type="sibTrans" cxnId="{19C84CE0-C685-4465-8058-5921490D6CD7}">
      <dgm:prSet/>
      <dgm:spPr/>
      <dgm:t>
        <a:bodyPr/>
        <a:lstStyle/>
        <a:p>
          <a:endParaRPr lang="en-US"/>
        </a:p>
      </dgm:t>
    </dgm:pt>
    <dgm:pt modelId="{A279A641-0A26-48A7-8C7A-AE398AC15551}">
      <dgm:prSet/>
      <dgm:spPr/>
      <dgm:t>
        <a:bodyPr/>
        <a:lstStyle/>
        <a:p>
          <a:r>
            <a:rPr lang="pl-PL" b="1"/>
            <a:t>Kategoria społeczna </a:t>
          </a:r>
          <a:r>
            <a:rPr lang="pl-PL"/>
            <a:t>– zbiór jednostek, które zdają sobie sprawę ze swoistości własnej sytuacji życiowej i odrębności od sytuacji innych zbiorowości – mają rozwiniętą samoświadomość czy tożsamość zbiorową;</a:t>
          </a:r>
          <a:endParaRPr lang="en-US"/>
        </a:p>
      </dgm:t>
    </dgm:pt>
    <dgm:pt modelId="{A3DF1F57-F566-4DF4-8288-26218A16DFFD}" type="parTrans" cxnId="{B1CD4CE5-E735-4599-9939-FA9FE9935E94}">
      <dgm:prSet/>
      <dgm:spPr/>
      <dgm:t>
        <a:bodyPr/>
        <a:lstStyle/>
        <a:p>
          <a:endParaRPr lang="en-US"/>
        </a:p>
      </dgm:t>
    </dgm:pt>
    <dgm:pt modelId="{A486F2C8-BBE1-4DC8-83AE-6C54C4034006}" type="sibTrans" cxnId="{B1CD4CE5-E735-4599-9939-FA9FE9935E94}">
      <dgm:prSet/>
      <dgm:spPr/>
      <dgm:t>
        <a:bodyPr/>
        <a:lstStyle/>
        <a:p>
          <a:endParaRPr lang="en-US"/>
        </a:p>
      </dgm:t>
    </dgm:pt>
    <dgm:pt modelId="{F38C563B-3064-4E8E-B6C7-B524A83B481F}" type="pres">
      <dgm:prSet presAssocID="{8FA7A4D3-CD4B-4A7D-8323-149BB7205BFE}" presName="linear" presStyleCnt="0">
        <dgm:presLayoutVars>
          <dgm:animLvl val="lvl"/>
          <dgm:resizeHandles val="exact"/>
        </dgm:presLayoutVars>
      </dgm:prSet>
      <dgm:spPr/>
    </dgm:pt>
    <dgm:pt modelId="{DE4F4B26-0CF2-49D0-B327-05CAFF8EC767}" type="pres">
      <dgm:prSet presAssocID="{D0BD4DD5-E18C-4DE7-A59B-4BDE69DFBD0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ED2DD67F-B531-40E0-A531-C4EFE7C3A8A2}" type="pres">
      <dgm:prSet presAssocID="{B15DBF7F-67E9-4169-B0F6-F3C56D9CCDE1}" presName="spacer" presStyleCnt="0"/>
      <dgm:spPr/>
    </dgm:pt>
    <dgm:pt modelId="{BDBD9DC4-BF00-41BF-A158-EF766598FBF5}" type="pres">
      <dgm:prSet presAssocID="{B277ABCD-0F61-4C3A-A56E-35796165905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969F6FD-F8E5-4F82-93FA-B67BF6114AB4}" type="pres">
      <dgm:prSet presAssocID="{47BAF2C0-2A3D-4615-99DF-C56D442C84ED}" presName="spacer" presStyleCnt="0"/>
      <dgm:spPr/>
    </dgm:pt>
    <dgm:pt modelId="{D112A31F-1C3C-4B91-994D-6E070E515B5D}" type="pres">
      <dgm:prSet presAssocID="{A279A641-0A26-48A7-8C7A-AE398AC15551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B9601F0A-52BA-41AE-B2B0-B690A28EF3A9}" type="presOf" srcId="{A279A641-0A26-48A7-8C7A-AE398AC15551}" destId="{D112A31F-1C3C-4B91-994D-6E070E515B5D}" srcOrd="0" destOrd="0" presId="urn:microsoft.com/office/officeart/2005/8/layout/vList2"/>
    <dgm:cxn modelId="{E3FDF42F-E210-4276-BDCE-0BCDE9284CFD}" type="presOf" srcId="{B277ABCD-0F61-4C3A-A56E-35796165905E}" destId="{BDBD9DC4-BF00-41BF-A158-EF766598FBF5}" srcOrd="0" destOrd="0" presId="urn:microsoft.com/office/officeart/2005/8/layout/vList2"/>
    <dgm:cxn modelId="{A459BB30-6223-403D-B006-547681D17247}" type="presOf" srcId="{D0BD4DD5-E18C-4DE7-A59B-4BDE69DFBD0E}" destId="{DE4F4B26-0CF2-49D0-B327-05CAFF8EC767}" srcOrd="0" destOrd="0" presId="urn:microsoft.com/office/officeart/2005/8/layout/vList2"/>
    <dgm:cxn modelId="{82BB5D5C-6284-4034-BDEF-8A759CC435D3}" type="presOf" srcId="{8FA7A4D3-CD4B-4A7D-8323-149BB7205BFE}" destId="{F38C563B-3064-4E8E-B6C7-B524A83B481F}" srcOrd="0" destOrd="0" presId="urn:microsoft.com/office/officeart/2005/8/layout/vList2"/>
    <dgm:cxn modelId="{ACE117CD-4B6E-4952-869F-E81AFC69907E}" srcId="{8FA7A4D3-CD4B-4A7D-8323-149BB7205BFE}" destId="{D0BD4DD5-E18C-4DE7-A59B-4BDE69DFBD0E}" srcOrd="0" destOrd="0" parTransId="{1E652A58-FCDB-4111-8991-FFE3154835E8}" sibTransId="{B15DBF7F-67E9-4169-B0F6-F3C56D9CCDE1}"/>
    <dgm:cxn modelId="{19C84CE0-C685-4465-8058-5921490D6CD7}" srcId="{8FA7A4D3-CD4B-4A7D-8323-149BB7205BFE}" destId="{B277ABCD-0F61-4C3A-A56E-35796165905E}" srcOrd="1" destOrd="0" parTransId="{B28179DC-5A1B-497E-850C-199A2244ED7F}" sibTransId="{47BAF2C0-2A3D-4615-99DF-C56D442C84ED}"/>
    <dgm:cxn modelId="{B1CD4CE5-E735-4599-9939-FA9FE9935E94}" srcId="{8FA7A4D3-CD4B-4A7D-8323-149BB7205BFE}" destId="{A279A641-0A26-48A7-8C7A-AE398AC15551}" srcOrd="2" destOrd="0" parTransId="{A3DF1F57-F566-4DF4-8288-26218A16DFFD}" sibTransId="{A486F2C8-BBE1-4DC8-83AE-6C54C4034006}"/>
    <dgm:cxn modelId="{24B96D14-899B-40E6-B312-91C6260E3EA4}" type="presParOf" srcId="{F38C563B-3064-4E8E-B6C7-B524A83B481F}" destId="{DE4F4B26-0CF2-49D0-B327-05CAFF8EC767}" srcOrd="0" destOrd="0" presId="urn:microsoft.com/office/officeart/2005/8/layout/vList2"/>
    <dgm:cxn modelId="{ABB252A7-45C3-43ED-A6CE-B679F3B90CAC}" type="presParOf" srcId="{F38C563B-3064-4E8E-B6C7-B524A83B481F}" destId="{ED2DD67F-B531-40E0-A531-C4EFE7C3A8A2}" srcOrd="1" destOrd="0" presId="urn:microsoft.com/office/officeart/2005/8/layout/vList2"/>
    <dgm:cxn modelId="{9073AB42-2574-49C1-93D0-B4EAFAF93C8A}" type="presParOf" srcId="{F38C563B-3064-4E8E-B6C7-B524A83B481F}" destId="{BDBD9DC4-BF00-41BF-A158-EF766598FBF5}" srcOrd="2" destOrd="0" presId="urn:microsoft.com/office/officeart/2005/8/layout/vList2"/>
    <dgm:cxn modelId="{EA6E3709-1A8E-449C-9EB8-8E6CCBC21EB8}" type="presParOf" srcId="{F38C563B-3064-4E8E-B6C7-B524A83B481F}" destId="{1969F6FD-F8E5-4F82-93FA-B67BF6114AB4}" srcOrd="3" destOrd="0" presId="urn:microsoft.com/office/officeart/2005/8/layout/vList2"/>
    <dgm:cxn modelId="{38D265C8-F9CD-44BE-BAE0-EC2A0F64556F}" type="presParOf" srcId="{F38C563B-3064-4E8E-B6C7-B524A83B481F}" destId="{D112A31F-1C3C-4B91-994D-6E070E515B5D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4F4B26-0CF2-49D0-B327-05CAFF8EC767}">
      <dsp:nvSpPr>
        <dsp:cNvPr id="0" name=""/>
        <dsp:cNvSpPr/>
      </dsp:nvSpPr>
      <dsp:spPr>
        <a:xfrm>
          <a:off x="0" y="40509"/>
          <a:ext cx="6628804" cy="200059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300" b="1" kern="1200" dirty="0"/>
            <a:t>Kategoria statystyczna </a:t>
          </a:r>
          <a:r>
            <a:rPr lang="pl-PL" sz="2300" kern="1200" dirty="0"/>
            <a:t>– zbiór jednostek podobnych pod jakimś względem i różniących się pod tym względem od innych (kobiety, emeryci, robotnicy, brunetki, mieszkańcy Ochoty)</a:t>
          </a:r>
          <a:endParaRPr lang="en-US" sz="2300" kern="1200" dirty="0"/>
        </a:p>
      </dsp:txBody>
      <dsp:txXfrm>
        <a:off x="97661" y="138170"/>
        <a:ext cx="6433482" cy="1805268"/>
      </dsp:txXfrm>
    </dsp:sp>
    <dsp:sp modelId="{BDBD9DC4-BF00-41BF-A158-EF766598FBF5}">
      <dsp:nvSpPr>
        <dsp:cNvPr id="0" name=""/>
        <dsp:cNvSpPr/>
      </dsp:nvSpPr>
      <dsp:spPr>
        <a:xfrm>
          <a:off x="0" y="2107339"/>
          <a:ext cx="6628804" cy="2000590"/>
        </a:xfrm>
        <a:prstGeom prst="roundRect">
          <a:avLst/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300" b="1" kern="1200"/>
            <a:t>Kategoria socjologiczna </a:t>
          </a:r>
          <a:r>
            <a:rPr lang="pl-PL" sz="2300" kern="1200"/>
            <a:t>– zbiór jednostek podobnych pod względem cech społecznie doniosłych w danym miejscu i czasie; </a:t>
          </a:r>
          <a:endParaRPr lang="en-US" sz="2300" kern="1200"/>
        </a:p>
      </dsp:txBody>
      <dsp:txXfrm>
        <a:off x="97661" y="2205000"/>
        <a:ext cx="6433482" cy="1805268"/>
      </dsp:txXfrm>
    </dsp:sp>
    <dsp:sp modelId="{D112A31F-1C3C-4B91-994D-6E070E515B5D}">
      <dsp:nvSpPr>
        <dsp:cNvPr id="0" name=""/>
        <dsp:cNvSpPr/>
      </dsp:nvSpPr>
      <dsp:spPr>
        <a:xfrm>
          <a:off x="0" y="4174169"/>
          <a:ext cx="6628804" cy="2000590"/>
        </a:xfrm>
        <a:prstGeom prst="round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300" b="1" kern="1200"/>
            <a:t>Kategoria społeczna </a:t>
          </a:r>
          <a:r>
            <a:rPr lang="pl-PL" sz="2300" kern="1200"/>
            <a:t>– zbiór jednostek, które zdają sobie sprawę ze swoistości własnej sytuacji życiowej i odrębności od sytuacji innych zbiorowości – mają rozwiniętą samoświadomość czy tożsamość zbiorową;</a:t>
          </a:r>
          <a:endParaRPr lang="en-US" sz="2300" kern="1200"/>
        </a:p>
      </dsp:txBody>
      <dsp:txXfrm>
        <a:off x="97661" y="4271830"/>
        <a:ext cx="6433482" cy="18052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3793BE7-DD03-4877-9D21-2A5F4D2B6E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198E131-A6C1-4322-A38D-F6FD3E4F46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EFDFA4E-4EEA-4407-9567-1025F2E3C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2BB26-E7EC-4A59-8082-58EEC5EC7FC8}" type="datetimeFigureOut">
              <a:rPr lang="pl-PL" smtClean="0"/>
              <a:t>28.06.2021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11F42D5-E9C2-4633-8705-8CBF1427A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A66EC53-5BCE-4037-86E3-DA4D4E8A6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D93E6-1867-48D9-A7B6-F50F900F56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9615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71FF933-1F56-4060-8142-37CA3D106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4AE8166-AC90-474B-B60A-5C428939ED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CC093D4-1D22-4505-893A-6322A5E9F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2BB26-E7EC-4A59-8082-58EEC5EC7FC8}" type="datetimeFigureOut">
              <a:rPr lang="pl-PL" smtClean="0"/>
              <a:t>28.06.2021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FF183F7-DEB8-41FC-8BBD-91F8544F6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13A3CDA-B0B1-4841-842F-ACD2C3829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D93E6-1867-48D9-A7B6-F50F900F56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31279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5B13F6-2E63-4BBD-8922-99C6F61F8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FEFEBA6-E3B2-4837-9E20-27F1BA9C0F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EF7709C-BE49-49C4-A57F-67043A58E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2BB26-E7EC-4A59-8082-58EEC5EC7FC8}" type="datetimeFigureOut">
              <a:rPr lang="pl-PL" smtClean="0"/>
              <a:t>28.06.2021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A8E0C66-2571-47EA-9FCB-D66D650C7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502A82F-DC8A-41BC-A46A-075C6D461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D93E6-1867-48D9-A7B6-F50F900F56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05583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DB16AF6-A314-490E-AB20-ED72F058F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F8BF6AB-A9BE-4D6B-9764-10E49EAC75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02B16A2-27FA-430D-AD84-0E3CF54C85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31ABAE-FB95-4C07-B096-4ACC4E8F2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2BB26-E7EC-4A59-8082-58EEC5EC7FC8}" type="datetimeFigureOut">
              <a:rPr lang="pl-PL" smtClean="0"/>
              <a:t>28.06.2021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52CCC5AB-F44A-4398-A7AF-AA7176479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293736A-118F-4004-A054-8C8ED0583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D93E6-1867-48D9-A7B6-F50F900F56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51536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7D4154D-91C5-41A2-BF06-E3A8B09D1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71BCAC2-C21A-44EB-A957-096B8194EC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2C24AA14-D0E4-4717-ABB3-516048EC5B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484AF2BE-2FC8-4A62-9865-9975DF07B9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5EA7472B-FF59-44B0-8527-B6A25C2DDA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B865EBB7-5EEF-4AC2-8EEF-B750805A8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2BB26-E7EC-4A59-8082-58EEC5EC7FC8}" type="datetimeFigureOut">
              <a:rPr lang="pl-PL" smtClean="0"/>
              <a:t>28.06.2021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3C203FF8-9BF9-445E-8168-225296B42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DD01A89E-9230-4D58-A886-A7711C988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D93E6-1867-48D9-A7B6-F50F900F56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90527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468290E-023F-4355-9540-228DFC791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B8E2F954-1D69-4475-BB6D-DFAF3C53F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2BB26-E7EC-4A59-8082-58EEC5EC7FC8}" type="datetimeFigureOut">
              <a:rPr lang="pl-PL" smtClean="0"/>
              <a:t>28.06.2021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81E83698-172E-4269-B4D4-AFD9C0AFF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2C8269E-C11D-4AE2-B8EA-BCC004F2B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D93E6-1867-48D9-A7B6-F50F900F56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66904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24602843-C1F8-43BC-B1FC-5C4DCBC6B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2BB26-E7EC-4A59-8082-58EEC5EC7FC8}" type="datetimeFigureOut">
              <a:rPr lang="pl-PL" smtClean="0"/>
              <a:t>28.06.2021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38DC9187-6799-48E3-B575-4E49ABD00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3588216-ABDB-454C-8189-D197D3CE9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D93E6-1867-48D9-A7B6-F50F900F56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5214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A433138-C91D-4AF4-AE68-27FB60581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CE75ECE-6949-41E8-AB2D-1B78F315CB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92A384C0-975B-4E69-A22F-B56249A0EB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5D28994D-6443-4E63-A273-4081E924A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2BB26-E7EC-4A59-8082-58EEC5EC7FC8}" type="datetimeFigureOut">
              <a:rPr lang="pl-PL" smtClean="0"/>
              <a:t>28.06.2021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49E31B2-F9CD-4BDA-AA95-93D3E0E9E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201639C1-9EDB-4D06-840B-E2F431045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D93E6-1867-48D9-A7B6-F50F900F56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5551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EF5DC69-FDB2-4DBC-8A48-E79A9E06B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8C7B83D7-6CED-4CF0-9B64-F5596FFF00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E27FD12-B09A-443A-81E9-C8322234D6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8249E42C-4E1F-47CD-B0AB-756D352A8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2BB26-E7EC-4A59-8082-58EEC5EC7FC8}" type="datetimeFigureOut">
              <a:rPr lang="pl-PL" smtClean="0"/>
              <a:t>28.06.2021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EBC465EE-9683-47DA-A6F9-563DD4A64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D5CB7042-E31E-4E57-9E8B-681A5C103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D93E6-1867-48D9-A7B6-F50F900F56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35059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3BE02F8-C03F-4E0B-9565-81ADBAA2B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6791DF9-BF4C-4C1E-AA6E-9BDAC66474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D4A6375-66FC-4CFD-AF5D-AE8AE84D3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2BB26-E7EC-4A59-8082-58EEC5EC7FC8}" type="datetimeFigureOut">
              <a:rPr lang="pl-PL" smtClean="0"/>
              <a:t>28.06.2021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6295A1D-E7F1-4B0F-BF23-1C69AE87B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640FA56-FF2E-4144-9D8F-0009D212B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D93E6-1867-48D9-A7B6-F50F900F56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37854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DB961B1D-2A32-4D88-BAA3-1E56AA68C4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57F50DE1-4307-4874-B0DC-45AAF26156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E40F1C9-1047-4D10-8C74-104137F0D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2BB26-E7EC-4A59-8082-58EEC5EC7FC8}" type="datetimeFigureOut">
              <a:rPr lang="pl-PL" smtClean="0"/>
              <a:t>28.06.2021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92A214D-1B09-456E-ADAA-AB4269114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1438D6C-DBAF-4A33-AE9B-8DFCB52B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D93E6-1867-48D9-A7B6-F50F900F56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33061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3A0CDA7C-BB13-48F4-AA44-49EAED3D1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0B70245-9640-40EA-AB64-2D65559803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3BBA263-4E86-4245-B95C-30DE5FA98A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A2BB26-E7EC-4A59-8082-58EEC5EC7FC8}" type="datetimeFigureOut">
              <a:rPr lang="pl-PL" smtClean="0"/>
              <a:t>28.06.2021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C698F5F-0831-40B4-888A-290B3129CE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22FE07F-C46E-4E83-9A0E-D446AC36B4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3D93E6-1867-48D9-A7B6-F50F900F56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56100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Obraz 26">
            <a:extLst>
              <a:ext uri="{FF2B5EF4-FFF2-40B4-BE49-F238E27FC236}">
                <a16:creationId xmlns:a16="http://schemas.microsoft.com/office/drawing/2014/main" id="{FB7A4FD0-0C89-4CA6-9DB2-755CFC27C6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"/>
            <a:ext cx="12192306" cy="685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128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F7D50EC-BBF9-405B-87D2-3C4C7BB202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pl-PL" sz="5100" dirty="0">
                <a:solidFill>
                  <a:schemeClr val="tx1"/>
                </a:solidFill>
              </a:rPr>
              <a:t>Doświadczenie życiowe ciężki bagaż czy cenny skarb?</a:t>
            </a:r>
          </a:p>
        </p:txBody>
      </p:sp>
    </p:spTree>
    <p:extLst>
      <p:ext uri="{BB962C8B-B14F-4D97-AF65-F5344CB8AC3E}">
        <p14:creationId xmlns:p14="http://schemas.microsoft.com/office/powerpoint/2010/main" val="1781216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6196517-6A70-47A2-838B-6D91FCA3EA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Fazy życia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55C95373-3261-40B6-B4FD-11837EC373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52669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3B02F00-8F93-4B0B-9F37-B3A05F6D1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Co nas czeka?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F898966-438C-47A7-859F-D5720A37F2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800" dirty="0"/>
              <a:t>Zapoznamy się z koncepcjami dotyczącymi faz życia;</a:t>
            </a:r>
          </a:p>
          <a:p>
            <a:r>
              <a:rPr lang="pl-PL" sz="2800" dirty="0"/>
              <a:t>Zdefiniujemy pokolenie;</a:t>
            </a:r>
          </a:p>
        </p:txBody>
      </p:sp>
    </p:spTree>
    <p:extLst>
      <p:ext uri="{BB962C8B-B14F-4D97-AF65-F5344CB8AC3E}">
        <p14:creationId xmlns:p14="http://schemas.microsoft.com/office/powerpoint/2010/main" val="774717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CD05132-8538-4ECA-A366-D8E51337F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10" y="1387839"/>
            <a:ext cx="3547581" cy="409302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dirty="0"/>
              <a:t>Co </a:t>
            </a:r>
            <a:r>
              <a:rPr lang="en-US" sz="4400" dirty="0" err="1"/>
              <a:t>nas</a:t>
            </a:r>
            <a:r>
              <a:rPr lang="en-US" sz="4400" dirty="0"/>
              <a:t> </a:t>
            </a:r>
            <a:r>
              <a:rPr lang="en-US" sz="4400" dirty="0" err="1"/>
              <a:t>łączy</a:t>
            </a:r>
            <a:r>
              <a:rPr lang="en-US" sz="4400" dirty="0"/>
              <a:t>? </a:t>
            </a:r>
            <a:r>
              <a:rPr lang="en-US" sz="4400" dirty="0" err="1"/>
              <a:t>Rzut</a:t>
            </a:r>
            <a:r>
              <a:rPr lang="en-US" sz="4400" dirty="0"/>
              <a:t> </a:t>
            </a:r>
            <a:r>
              <a:rPr lang="en-US" sz="4400" dirty="0" err="1"/>
              <a:t>oka</a:t>
            </a:r>
            <a:r>
              <a:rPr lang="en-US" sz="4400" dirty="0"/>
              <a:t> </a:t>
            </a:r>
            <a:r>
              <a:rPr lang="en-US" sz="4400" dirty="0" err="1"/>
              <a:t>socjolo</a:t>
            </a:r>
            <a:r>
              <a:rPr lang="pl-PL" sz="4400" dirty="0" err="1"/>
              <a:t>żki</a:t>
            </a:r>
            <a:r>
              <a:rPr lang="en-US" sz="4400" dirty="0"/>
              <a:t> </a:t>
            </a:r>
            <a:r>
              <a:rPr lang="en-US" sz="4400" dirty="0" err="1"/>
              <a:t>na</a:t>
            </a:r>
            <a:r>
              <a:rPr lang="en-US" sz="4400" dirty="0"/>
              <a:t> </a:t>
            </a:r>
            <a:r>
              <a:rPr lang="en-US" sz="4400" dirty="0" err="1"/>
              <a:t>zbiorowości</a:t>
            </a:r>
            <a:r>
              <a:rPr lang="en-US" sz="4400" dirty="0"/>
              <a:t> </a:t>
            </a:r>
            <a:r>
              <a:rPr lang="en-US" sz="4400" dirty="0" err="1"/>
              <a:t>ludzkie</a:t>
            </a:r>
            <a:endParaRPr lang="en-US" sz="4400" dirty="0"/>
          </a:p>
        </p:txBody>
      </p:sp>
      <p:graphicFrame>
        <p:nvGraphicFramePr>
          <p:cNvPr id="6" name="Symbol zastępczy zawartości 2">
            <a:extLst>
              <a:ext uri="{FF2B5EF4-FFF2-40B4-BE49-F238E27FC236}">
                <a16:creationId xmlns:a16="http://schemas.microsoft.com/office/drawing/2014/main" id="{7AEF0FC5-C221-4AF4-9DC6-07A6F2E25CB6}"/>
              </a:ext>
            </a:extLst>
          </p:cNvPr>
          <p:cNvGraphicFramePr/>
          <p:nvPr/>
        </p:nvGraphicFramePr>
        <p:xfrm>
          <a:off x="4916553" y="371061"/>
          <a:ext cx="6628804" cy="62152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89201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CBD6DE7-A957-44F0-8432-F8C817CA4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Pokolenie – podobieństwo biografii jako łącznik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62805B3-186B-4283-87DA-427A04A45F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9169031" cy="3880773"/>
          </a:xfrm>
        </p:spPr>
        <p:txBody>
          <a:bodyPr>
            <a:normAutofit fontScale="92500" lnSpcReduction="10000"/>
          </a:bodyPr>
          <a:lstStyle/>
          <a:p>
            <a:r>
              <a:rPr lang="pl-PL" sz="2800" dirty="0"/>
              <a:t>Zbiorowość ludzi, którzy doświadczyli takich samych, ważnych </a:t>
            </a:r>
            <a:r>
              <a:rPr lang="pl-PL" sz="2800" b="1" dirty="0"/>
              <a:t>wydarzeń historycznych</a:t>
            </a:r>
            <a:r>
              <a:rPr lang="pl-PL" sz="2800" dirty="0"/>
              <a:t>, przeżyli te same </a:t>
            </a:r>
            <a:r>
              <a:rPr lang="pl-PL" sz="2800" b="1" dirty="0"/>
              <a:t>sytuacje</a:t>
            </a:r>
            <a:r>
              <a:rPr lang="pl-PL" sz="2800" dirty="0"/>
              <a:t>, reagowali na te same </a:t>
            </a:r>
            <a:r>
              <a:rPr lang="pl-PL" sz="2800" b="1" dirty="0"/>
              <a:t>wyzwania</a:t>
            </a:r>
            <a:r>
              <a:rPr lang="pl-PL" sz="2800" dirty="0"/>
              <a:t>, ale doświadczyli tego wszystkiego osobno, każdy nieco inaczej. </a:t>
            </a:r>
          </a:p>
          <a:p>
            <a:r>
              <a:rPr lang="pl-PL" sz="2800" dirty="0"/>
              <a:t>To podobieństwo biografii jest ważne także dlatego, że trwale </a:t>
            </a:r>
            <a:r>
              <a:rPr lang="pl-PL" sz="2800" b="1" dirty="0"/>
              <a:t>kształtuje mentalność, postawy, hierarchię wartości </a:t>
            </a:r>
            <a:r>
              <a:rPr lang="pl-PL" sz="2800" dirty="0"/>
              <a:t>uczestników. </a:t>
            </a:r>
          </a:p>
          <a:p>
            <a:r>
              <a:rPr lang="pl-PL" sz="2800" dirty="0"/>
              <a:t>Wytwarza też między nimi trwałe </a:t>
            </a:r>
            <a:r>
              <a:rPr lang="pl-PL" sz="2800" b="1" dirty="0"/>
              <a:t>więzi solidarności zbiorowej </a:t>
            </a:r>
            <a:r>
              <a:rPr lang="pl-PL" sz="2800" dirty="0"/>
              <a:t>czy – jak powiadamy – </a:t>
            </a:r>
            <a:r>
              <a:rPr lang="pl-PL" sz="2800" b="1" dirty="0"/>
              <a:t>wspólnotę pokoleniową </a:t>
            </a:r>
            <a:r>
              <a:rPr lang="pl-PL" sz="2800" dirty="0"/>
              <a:t>opartą na pamięci przeżytych wydarzeń.</a:t>
            </a:r>
          </a:p>
        </p:txBody>
      </p:sp>
    </p:spTree>
    <p:extLst>
      <p:ext uri="{BB962C8B-B14F-4D97-AF65-F5344CB8AC3E}">
        <p14:creationId xmlns:p14="http://schemas.microsoft.com/office/powerpoint/2010/main" val="14167489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69A20F3-EC2C-4726-B1C7-1B95C8490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609599"/>
            <a:ext cx="4512989" cy="2227730"/>
          </a:xfrm>
        </p:spPr>
        <p:txBody>
          <a:bodyPr anchor="ctr">
            <a:normAutofit/>
          </a:bodyPr>
          <a:lstStyle/>
          <a:p>
            <a:r>
              <a:rPr lang="pl-PL" sz="4400" dirty="0">
                <a:solidFill>
                  <a:schemeClr val="tx1"/>
                </a:solidFill>
              </a:rPr>
              <a:t>Fazy życia – jak opisać nasze życie?</a:t>
            </a:r>
          </a:p>
        </p:txBody>
      </p:sp>
      <p:pic>
        <p:nvPicPr>
          <p:cNvPr id="1030" name="Picture 6" descr="Znalezione obrazy dla zapytania koło strzałka">
            <a:extLst>
              <a:ext uri="{FF2B5EF4-FFF2-40B4-BE49-F238E27FC236}">
                <a16:creationId xmlns:a16="http://schemas.microsoft.com/office/drawing/2014/main" id="{1231140B-C70D-42D9-8440-296B39B398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7251" y="1545062"/>
            <a:ext cx="3856774" cy="3856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5F2DEF7-400E-426C-A014-0CB0002D67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2837329"/>
            <a:ext cx="4512988" cy="3317938"/>
          </a:xfrm>
        </p:spPr>
        <p:txBody>
          <a:bodyPr anchor="t">
            <a:normAutofit/>
          </a:bodyPr>
          <a:lstStyle/>
          <a:p>
            <a:r>
              <a:rPr lang="pl-PL" sz="4400" dirty="0"/>
              <a:t>Model liniowy</a:t>
            </a:r>
          </a:p>
          <a:p>
            <a:r>
              <a:rPr lang="pl-PL" sz="4400" dirty="0"/>
              <a:t>Model fazowy</a:t>
            </a:r>
          </a:p>
          <a:p>
            <a:r>
              <a:rPr lang="pl-PL" sz="4400" dirty="0"/>
              <a:t>Model cykliczno-fazowy</a:t>
            </a:r>
          </a:p>
          <a:p>
            <a:endParaRPr lang="pl-PL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842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374AE9B-909E-4D45-A5B5-0AC9C6AC0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Model rozwoju - liniowy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A5721F4-F0AB-4518-B727-A3FFB1BC9A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9593101" cy="3880773"/>
          </a:xfrm>
        </p:spPr>
        <p:txBody>
          <a:bodyPr>
            <a:normAutofit fontScale="92500"/>
          </a:bodyPr>
          <a:lstStyle/>
          <a:p>
            <a:r>
              <a:rPr lang="pl-PL" sz="2800" dirty="0"/>
              <a:t>Zmiana w tym ujęciu to </a:t>
            </a:r>
            <a:r>
              <a:rPr lang="pl-PL" sz="2800" b="1" dirty="0"/>
              <a:t>proces ciągły </a:t>
            </a:r>
            <a:r>
              <a:rPr lang="pl-PL" sz="2800" dirty="0"/>
              <a:t>„nabywania/kumulowania doświadczeń (…) podporządkowany stale tym samym procesom uczenia się lub regułom przystosowania się do otoczenia, niezależnie od wieku i treści doświadczeń”; </a:t>
            </a:r>
          </a:p>
          <a:p>
            <a:r>
              <a:rPr lang="pl-PL" sz="2800" dirty="0"/>
              <a:t>Zakłada, iż rozwój jednostki w zasadzie stanowi </a:t>
            </a:r>
            <a:r>
              <a:rPr lang="pl-PL" sz="2800" b="1" dirty="0"/>
              <a:t>przyrost zmian ilościowych</a:t>
            </a:r>
            <a:r>
              <a:rPr lang="pl-PL" sz="2800" dirty="0"/>
              <a:t>. W myśl takiego założenia wszystkie kompetencje, zasoby są już w potencjale jednostki – dziecka. Edukacja, uczenie się w takim rozumieniu byłaby tylko </a:t>
            </a:r>
            <a:r>
              <a:rPr lang="pl-PL" sz="2800" b="1" dirty="0"/>
              <a:t>wzmocnieniem tego, co i tak jest nieuniknione</a:t>
            </a:r>
            <a:r>
              <a:rPr lang="pl-PL" sz="2800" dirty="0"/>
              <a:t>, „jak ktoś ma coś robić, kimś być, to i tak będzie”.</a:t>
            </a:r>
          </a:p>
        </p:txBody>
      </p:sp>
    </p:spTree>
    <p:extLst>
      <p:ext uri="{BB962C8B-B14F-4D97-AF65-F5344CB8AC3E}">
        <p14:creationId xmlns:p14="http://schemas.microsoft.com/office/powerpoint/2010/main" val="210700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6E70E0F-5BFF-40DC-9D0B-CBC62F8C3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Model rozwoju - fazowy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5C78BFE-05EE-44E4-9FD7-0F9BC6984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9155779" cy="3880773"/>
          </a:xfrm>
        </p:spPr>
        <p:txBody>
          <a:bodyPr>
            <a:normAutofit/>
          </a:bodyPr>
          <a:lstStyle/>
          <a:p>
            <a:r>
              <a:rPr lang="pl-PL" sz="2800" dirty="0"/>
              <a:t>Drugi model stadialny rozwoju wniósł do rozumienia przebiegu zmian istotną </a:t>
            </a:r>
            <a:r>
              <a:rPr lang="pl-PL" sz="2800" b="1" dirty="0"/>
              <a:t>sekwencyjność</a:t>
            </a:r>
            <a:r>
              <a:rPr lang="pl-PL" sz="2800" dirty="0"/>
              <a:t>. Określony rodzaj zmian ilościowych przeplata się ze zmianami jakościowymi, które stanowią rodzaj </a:t>
            </a:r>
            <a:r>
              <a:rPr lang="pl-PL" sz="2800" b="1" dirty="0"/>
              <a:t>skoku rozwojowego</a:t>
            </a:r>
            <a:r>
              <a:rPr lang="pl-PL" sz="2800" dirty="0"/>
              <a:t>.</a:t>
            </a:r>
          </a:p>
          <a:p>
            <a:r>
              <a:rPr lang="pl-PL" sz="2800" dirty="0"/>
              <a:t>Model rozwoju przez całe życie </a:t>
            </a:r>
            <a:r>
              <a:rPr lang="pl-PL" sz="2800" dirty="0" err="1"/>
              <a:t>Ericka</a:t>
            </a:r>
            <a:r>
              <a:rPr lang="pl-PL" sz="2800" dirty="0"/>
              <a:t> </a:t>
            </a:r>
            <a:r>
              <a:rPr lang="pl-PL" sz="2800" dirty="0" err="1"/>
              <a:t>Eriksona</a:t>
            </a:r>
            <a:r>
              <a:rPr lang="pl-PL" sz="2800" dirty="0"/>
              <a:t> (8 faz życia). Rozwój człowieka odbywa się według </a:t>
            </a:r>
            <a:r>
              <a:rPr lang="pl-PL" sz="2800" b="1" dirty="0"/>
              <a:t>ośmiu faz różniących się między sobą jakościowo</a:t>
            </a:r>
            <a:r>
              <a:rPr lang="pl-PL" sz="2800" dirty="0"/>
              <a:t>. Każda z nich stanowi dla niego zadanie rozwojowe, wymagające zmiany sposobu funkcjonowania.</a:t>
            </a:r>
          </a:p>
        </p:txBody>
      </p:sp>
    </p:spTree>
    <p:extLst>
      <p:ext uri="{BB962C8B-B14F-4D97-AF65-F5344CB8AC3E}">
        <p14:creationId xmlns:p14="http://schemas.microsoft.com/office/powerpoint/2010/main" val="11426031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Obraz zawierający tekst, mapa&#10;&#10;Opis wygenerowany automatycznie">
            <a:extLst>
              <a:ext uri="{FF2B5EF4-FFF2-40B4-BE49-F238E27FC236}">
                <a16:creationId xmlns:a16="http://schemas.microsoft.com/office/drawing/2014/main" id="{E47822C9-E912-4DD6-B2E1-2F6D32D33E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47" y="90057"/>
            <a:ext cx="9988062" cy="6665367"/>
          </a:xfrm>
          <a:prstGeom prst="rect">
            <a:avLst/>
          </a:prstGeom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5025E4C7-BE61-4DF9-90EB-FAF035C0547C}"/>
              </a:ext>
            </a:extLst>
          </p:cNvPr>
          <p:cNvSpPr/>
          <p:nvPr/>
        </p:nvSpPr>
        <p:spPr>
          <a:xfrm>
            <a:off x="4617680" y="3048000"/>
            <a:ext cx="2994991" cy="76862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FAZY ROZWOJU</a:t>
            </a: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FA8118EC-111D-484F-9294-C579D38C54D4}"/>
              </a:ext>
            </a:extLst>
          </p:cNvPr>
          <p:cNvSpPr/>
          <p:nvPr/>
        </p:nvSpPr>
        <p:spPr>
          <a:xfrm>
            <a:off x="2464904" y="434615"/>
            <a:ext cx="3750365" cy="76862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u="sng" dirty="0"/>
              <a:t>Wczesne dzieciństwo</a:t>
            </a:r>
          </a:p>
          <a:p>
            <a:pPr algn="ctr"/>
            <a:r>
              <a:rPr lang="pl-PL" dirty="0"/>
              <a:t>autonomia vs wstyd i zwątpienie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6A480C10-6BBF-4278-8910-9B9E132DD859}"/>
              </a:ext>
            </a:extLst>
          </p:cNvPr>
          <p:cNvSpPr/>
          <p:nvPr/>
        </p:nvSpPr>
        <p:spPr>
          <a:xfrm>
            <a:off x="1311044" y="1728304"/>
            <a:ext cx="1829721" cy="116619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u="sng" dirty="0"/>
              <a:t>Niemowlęctwo</a:t>
            </a:r>
          </a:p>
          <a:p>
            <a:pPr algn="ctr"/>
            <a:r>
              <a:rPr lang="pl-PL" dirty="0"/>
              <a:t>zaufanie vs brak zaufania</a:t>
            </a:r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949CDFDC-72E0-4CED-9B22-A6881865648B}"/>
              </a:ext>
            </a:extLst>
          </p:cNvPr>
          <p:cNvSpPr/>
          <p:nvPr/>
        </p:nvSpPr>
        <p:spPr>
          <a:xfrm>
            <a:off x="6811617" y="312639"/>
            <a:ext cx="2366685" cy="89060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u="sng" dirty="0"/>
              <a:t>Wiek przedszkolny</a:t>
            </a:r>
          </a:p>
          <a:p>
            <a:pPr algn="ctr"/>
            <a:r>
              <a:rPr lang="pl-PL" dirty="0"/>
              <a:t>inicjatywa vs poczucie winy</a:t>
            </a:r>
          </a:p>
        </p:txBody>
      </p:sp>
      <p:sp>
        <p:nvSpPr>
          <p:cNvPr id="21" name="Prostokąt 20">
            <a:extLst>
              <a:ext uri="{FF2B5EF4-FFF2-40B4-BE49-F238E27FC236}">
                <a16:creationId xmlns:a16="http://schemas.microsoft.com/office/drawing/2014/main" id="{E39871A4-F3D0-4E04-99F9-0CCA26A2CACA}"/>
              </a:ext>
            </a:extLst>
          </p:cNvPr>
          <p:cNvSpPr/>
          <p:nvPr/>
        </p:nvSpPr>
        <p:spPr>
          <a:xfrm>
            <a:off x="9121355" y="1497141"/>
            <a:ext cx="1797509" cy="144828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u="sng" dirty="0"/>
              <a:t>Wiek szkolny</a:t>
            </a:r>
          </a:p>
          <a:p>
            <a:pPr algn="ctr"/>
            <a:r>
              <a:rPr lang="pl-PL" dirty="0"/>
              <a:t>pracowitość vs  poczucie niższości</a:t>
            </a:r>
          </a:p>
        </p:txBody>
      </p:sp>
      <p:sp>
        <p:nvSpPr>
          <p:cNvPr id="23" name="Prostokąt 22">
            <a:extLst>
              <a:ext uri="{FF2B5EF4-FFF2-40B4-BE49-F238E27FC236}">
                <a16:creationId xmlns:a16="http://schemas.microsoft.com/office/drawing/2014/main" id="{915FD4AA-3C31-49CF-8BDF-646CFE9C2BD3}"/>
              </a:ext>
            </a:extLst>
          </p:cNvPr>
          <p:cNvSpPr/>
          <p:nvPr/>
        </p:nvSpPr>
        <p:spPr>
          <a:xfrm>
            <a:off x="9036802" y="3665469"/>
            <a:ext cx="1966614" cy="1367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u="sng" dirty="0"/>
              <a:t>Dorastanie</a:t>
            </a:r>
          </a:p>
          <a:p>
            <a:pPr algn="ctr"/>
            <a:r>
              <a:rPr lang="pl-PL" dirty="0"/>
              <a:t>tożsamość vs konflikt ról</a:t>
            </a:r>
          </a:p>
        </p:txBody>
      </p:sp>
      <p:sp>
        <p:nvSpPr>
          <p:cNvPr id="34" name="Prostokąt 33">
            <a:extLst>
              <a:ext uri="{FF2B5EF4-FFF2-40B4-BE49-F238E27FC236}">
                <a16:creationId xmlns:a16="http://schemas.microsoft.com/office/drawing/2014/main" id="{0B391D4C-38CD-4EA1-8A8C-BF5685698661}"/>
              </a:ext>
            </a:extLst>
          </p:cNvPr>
          <p:cNvSpPr/>
          <p:nvPr/>
        </p:nvSpPr>
        <p:spPr>
          <a:xfrm>
            <a:off x="6700823" y="5618922"/>
            <a:ext cx="2499206" cy="67587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u="sng" dirty="0"/>
              <a:t>Młodość</a:t>
            </a:r>
          </a:p>
          <a:p>
            <a:pPr algn="ctr"/>
            <a:r>
              <a:rPr lang="pl-PL" dirty="0"/>
              <a:t>intymność vs izolacja</a:t>
            </a:r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21523A02-0332-42AA-8FED-93B523F8BC55}"/>
              </a:ext>
            </a:extLst>
          </p:cNvPr>
          <p:cNvSpPr/>
          <p:nvPr/>
        </p:nvSpPr>
        <p:spPr>
          <a:xfrm>
            <a:off x="2684151" y="5661385"/>
            <a:ext cx="3140766" cy="91796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u="sng" dirty="0"/>
              <a:t>Wiek średni</a:t>
            </a:r>
          </a:p>
          <a:p>
            <a:pPr algn="ctr"/>
            <a:r>
              <a:rPr lang="pl-PL" dirty="0"/>
              <a:t>generatywność vs stagnacja</a:t>
            </a:r>
          </a:p>
        </p:txBody>
      </p:sp>
      <p:sp>
        <p:nvSpPr>
          <p:cNvPr id="39" name="Prostokąt 38">
            <a:extLst>
              <a:ext uri="{FF2B5EF4-FFF2-40B4-BE49-F238E27FC236}">
                <a16:creationId xmlns:a16="http://schemas.microsoft.com/office/drawing/2014/main" id="{8E6DAED1-AC63-473C-B104-89463813B6C6}"/>
              </a:ext>
            </a:extLst>
          </p:cNvPr>
          <p:cNvSpPr/>
          <p:nvPr/>
        </p:nvSpPr>
        <p:spPr>
          <a:xfrm>
            <a:off x="1260305" y="3816626"/>
            <a:ext cx="1829721" cy="135172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u="sng" dirty="0"/>
              <a:t>Dojrzałość</a:t>
            </a:r>
          </a:p>
          <a:p>
            <a:pPr algn="ctr"/>
            <a:r>
              <a:rPr lang="pl-PL" dirty="0"/>
              <a:t>integralność ego vs rozgoryczenie</a:t>
            </a:r>
          </a:p>
        </p:txBody>
      </p:sp>
    </p:spTree>
    <p:extLst>
      <p:ext uri="{BB962C8B-B14F-4D97-AF65-F5344CB8AC3E}">
        <p14:creationId xmlns:p14="http://schemas.microsoft.com/office/powerpoint/2010/main" val="41563703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398786D-3E66-4137-BF0D-71DD758BC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Model rozwoju – cykliczno-fazowy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CAEE160-6ADC-4C7B-91C7-955F6FB391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9593101" cy="1616281"/>
          </a:xfrm>
        </p:spPr>
        <p:txBody>
          <a:bodyPr>
            <a:normAutofit/>
          </a:bodyPr>
          <a:lstStyle/>
          <a:p>
            <a:r>
              <a:rPr lang="pl-PL" sz="2400" dirty="0"/>
              <a:t>transformacja doświadczenia i cykl rozwojowy to pojęcia kluczowe, </a:t>
            </a:r>
            <a:r>
              <a:rPr lang="pl-PL" sz="2400" b="1" dirty="0"/>
              <a:t>cykle się powtarzają i są złożone z faz </a:t>
            </a:r>
            <a:r>
              <a:rPr lang="pl-PL" sz="2400" dirty="0"/>
              <a:t>(regres , kryzys, progres, plateau);</a:t>
            </a:r>
          </a:p>
        </p:txBody>
      </p:sp>
      <p:pic>
        <p:nvPicPr>
          <p:cNvPr id="4" name="Picture 6" descr="Znalezione obrazy dla zapytania koło strzałka">
            <a:extLst>
              <a:ext uri="{FF2B5EF4-FFF2-40B4-BE49-F238E27FC236}">
                <a16:creationId xmlns:a16="http://schemas.microsoft.com/office/drawing/2014/main" id="{4FB499EB-8980-46ED-9FF0-B8B3B1AD04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97558" y="3949958"/>
            <a:ext cx="2298442" cy="2298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99C1AABE-4041-493A-BF73-E1388EF37D6F}"/>
              </a:ext>
            </a:extLst>
          </p:cNvPr>
          <p:cNvSpPr txBox="1"/>
          <p:nvPr/>
        </p:nvSpPr>
        <p:spPr>
          <a:xfrm>
            <a:off x="4518992" y="3429000"/>
            <a:ext cx="1696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REGRES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2BF335B-6C2F-471B-927A-3DFE54175AF1}"/>
              </a:ext>
            </a:extLst>
          </p:cNvPr>
          <p:cNvSpPr txBox="1"/>
          <p:nvPr/>
        </p:nvSpPr>
        <p:spPr>
          <a:xfrm>
            <a:off x="6457526" y="4914513"/>
            <a:ext cx="1696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KRYZYS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719C8D10-8528-423C-83AD-362F3A9D4F1D}"/>
              </a:ext>
            </a:extLst>
          </p:cNvPr>
          <p:cNvSpPr txBox="1"/>
          <p:nvPr/>
        </p:nvSpPr>
        <p:spPr>
          <a:xfrm>
            <a:off x="4399722" y="6366896"/>
            <a:ext cx="1696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PROGRES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7360AE68-A96E-4B0F-AA4F-0CF198FCE075}"/>
              </a:ext>
            </a:extLst>
          </p:cNvPr>
          <p:cNvSpPr txBox="1"/>
          <p:nvPr/>
        </p:nvSpPr>
        <p:spPr>
          <a:xfrm>
            <a:off x="2309597" y="4914513"/>
            <a:ext cx="1696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PLATEAU</a:t>
            </a:r>
          </a:p>
        </p:txBody>
      </p:sp>
    </p:spTree>
    <p:extLst>
      <p:ext uri="{BB962C8B-B14F-4D97-AF65-F5344CB8AC3E}">
        <p14:creationId xmlns:p14="http://schemas.microsoft.com/office/powerpoint/2010/main" val="2033040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6350E00-BE69-477F-A0FE-ED90FA1A6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Źródła wykorzystane w przygotowaniu prezentacji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79D1CD5-669C-4FF7-96F1-2371213BB4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Brzezińska Anna, 2000, Społeczna psychologia rozwoju, Scholar, Warszawa.</a:t>
            </a:r>
          </a:p>
          <a:p>
            <a:r>
              <a:rPr lang="en-US" dirty="0"/>
              <a:t>Cherry Kendra</a:t>
            </a:r>
            <a:r>
              <a:rPr lang="pl-PL" dirty="0"/>
              <a:t>, 2020, </a:t>
            </a:r>
            <a:r>
              <a:rPr lang="en-US" dirty="0"/>
              <a:t>Erik Erikson's Stages of Psychosocial Development</a:t>
            </a:r>
            <a:r>
              <a:rPr lang="pl-PL" dirty="0"/>
              <a:t>, https://www.verywellmind.com/erik-eriksons-stages-of-psychosocial-development-2795740</a:t>
            </a:r>
            <a:endParaRPr lang="pl-PL" b="1" dirty="0"/>
          </a:p>
          <a:p>
            <a:r>
              <a:rPr lang="pl-PL" dirty="0"/>
              <a:t>Piotr Sztompka, 2002, Socjologia. Analiza społeczeństwa, Wydawnictwo Znak, Kraków.</a:t>
            </a:r>
          </a:p>
          <a:p>
            <a:r>
              <a:rPr lang="pl-PL" dirty="0" err="1"/>
              <a:t>Trempała</a:t>
            </a:r>
            <a:r>
              <a:rPr lang="pl-PL" dirty="0"/>
              <a:t> Janusz, 2000, Koncepcje rozwoju człowieka [w:] Jan </a:t>
            </a:r>
            <a:r>
              <a:rPr lang="pl-PL" dirty="0" err="1"/>
              <a:t>Strelau</a:t>
            </a:r>
            <a:r>
              <a:rPr lang="pl-PL" dirty="0"/>
              <a:t> (red.) Podstawy psychologii, T. 1. GWP, Gdańsk.</a:t>
            </a:r>
          </a:p>
        </p:txBody>
      </p:sp>
    </p:spTree>
    <p:extLst>
      <p:ext uri="{BB962C8B-B14F-4D97-AF65-F5344CB8AC3E}">
        <p14:creationId xmlns:p14="http://schemas.microsoft.com/office/powerpoint/2010/main" val="4570169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69374C2-4FDF-4973-A8AF-C4A9E6010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55998"/>
          </a:xfrm>
        </p:spPr>
        <p:txBody>
          <a:bodyPr>
            <a:normAutofit/>
          </a:bodyPr>
          <a:lstStyle/>
          <a:p>
            <a:r>
              <a:rPr lang="pl-PL" dirty="0"/>
              <a:t>Dziękuję za uwagę!	</a:t>
            </a: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r>
              <a:rPr lang="pl-PL" sz="1800" dirty="0"/>
              <a:t>Opracowała dr Anna Radiukiewicz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5DE5C213-7FC4-4242-A858-9628B5C3BC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21123"/>
            <a:ext cx="12192000" cy="1036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966610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550</Words>
  <Application>Microsoft Office PowerPoint</Application>
  <PresentationFormat>Panoramiczny</PresentationFormat>
  <Paragraphs>52</Paragraphs>
  <Slides>13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Motyw pakietu Office</vt:lpstr>
      <vt:lpstr>Prezentacja programu PowerPoint</vt:lpstr>
      <vt:lpstr>Doświadczenie życiowe ciężki bagaż czy cenny skarb?</vt:lpstr>
      <vt:lpstr>Fazy życia</vt:lpstr>
      <vt:lpstr>Co nas czeka?</vt:lpstr>
      <vt:lpstr>Co nas łączy? Rzut oka socjolożki na zbiorowości ludzkie</vt:lpstr>
      <vt:lpstr>Pokolenie – podobieństwo biografii jako łącznik</vt:lpstr>
      <vt:lpstr>Fazy życia – jak opisać nasze życie?</vt:lpstr>
      <vt:lpstr>Model rozwoju - liniowy</vt:lpstr>
      <vt:lpstr>Model rozwoju - fazowy</vt:lpstr>
      <vt:lpstr>Prezentacja programu PowerPoint</vt:lpstr>
      <vt:lpstr>Model rozwoju – cykliczno-fazowy</vt:lpstr>
      <vt:lpstr>Źródła wykorzystane w przygotowaniu prezentacji</vt:lpstr>
      <vt:lpstr>Dziękuję za uwagę!        Opracowała dr Anna Radiukiewicz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Doświadczenie życiowe ciężki bagaż czy cenny skarb?</dc:title>
  <dc:creator>Anna Radiukiewicz</dc:creator>
  <cp:lastModifiedBy>Marta Bałękowska</cp:lastModifiedBy>
  <cp:revision>12</cp:revision>
  <dcterms:created xsi:type="dcterms:W3CDTF">2021-01-05T08:28:29Z</dcterms:created>
  <dcterms:modified xsi:type="dcterms:W3CDTF">2021-06-28T06:59:56Z</dcterms:modified>
</cp:coreProperties>
</file>