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51" r:id="rId3"/>
    <p:sldId id="307" r:id="rId4"/>
    <p:sldId id="309" r:id="rId5"/>
    <p:sldId id="345" r:id="rId6"/>
    <p:sldId id="322" r:id="rId7"/>
    <p:sldId id="349" r:id="rId8"/>
    <p:sldId id="328" r:id="rId9"/>
    <p:sldId id="285" r:id="rId10"/>
    <p:sldId id="288" r:id="rId11"/>
    <p:sldId id="290" r:id="rId12"/>
    <p:sldId id="347" r:id="rId13"/>
    <p:sldId id="291" r:id="rId14"/>
    <p:sldId id="292" r:id="rId15"/>
    <p:sldId id="264" r:id="rId16"/>
    <p:sldId id="348" r:id="rId17"/>
    <p:sldId id="350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713" autoAdjust="0"/>
  </p:normalViewPr>
  <p:slideViewPr>
    <p:cSldViewPr>
      <p:cViewPr varScale="1">
        <p:scale>
          <a:sx n="62" d="100"/>
          <a:sy n="62" d="100"/>
        </p:scale>
        <p:origin x="69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3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B82A1-D136-4AE7-85AC-390AB9F849E0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D9891-58F2-4902-9FC4-8317BEB380D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9891-58F2-4902-9FC4-8317BEB380D1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D9891-58F2-4902-9FC4-8317BEB380D1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4EEB3-63E6-47F7-9224-CB550FAE8E3C}" type="datetimeFigureOut">
              <a:rPr lang="pl-PL" smtClean="0"/>
              <a:pPr/>
              <a:t>28.06.2021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CCA79-D590-4501-B159-99E2E3BBDC1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pl-PL" sz="2400" b="1" i="1"/>
            </a:br>
            <a:r>
              <a:rPr lang="pl-PL" sz="2400" b="1" i="1"/>
              <a:t> </a:t>
            </a:r>
            <a:br>
              <a:rPr lang="pl-PL" sz="2400" b="1" i="1"/>
            </a:br>
            <a:endParaRPr lang="pl-PL" sz="240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99A74EA-DB53-4525-91F2-5CC3AB322D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1" y="1052736"/>
            <a:ext cx="9019421" cy="5073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b="1" i="1" dirty="0"/>
              <a:t>„Poznać i zaakceptować  siebie</a:t>
            </a:r>
            <a:br>
              <a:rPr lang="pl-PL" b="1" i="1" dirty="0"/>
            </a:br>
            <a:r>
              <a:rPr lang="pl-PL" b="1" i="1" dirty="0"/>
              <a:t> </a:t>
            </a:r>
            <a:br>
              <a:rPr lang="pl-PL" b="1" i="1" dirty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i="1" dirty="0"/>
              <a:t>Czy optymizmu można się nauczyć?</a:t>
            </a:r>
          </a:p>
          <a:p>
            <a:r>
              <a:rPr lang="pl-PL" b="1" i="1" dirty="0"/>
              <a:t>  </a:t>
            </a:r>
            <a:br>
              <a:rPr lang="pl-PL" dirty="0"/>
            </a:br>
            <a:endParaRPr lang="pl-P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3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pl-PL" dirty="0"/>
              <a:t>Kim jestem? Wizja antropologiczna 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>
                <a:latin typeface="Arial Black" pitchFamily="34" charset="0"/>
                <a:cs typeface="Aharoni" pitchFamily="2" charset="-79"/>
              </a:rPr>
              <a:t>Homo </a:t>
            </a:r>
            <a:r>
              <a:rPr lang="pl-PL" b="1" dirty="0" err="1">
                <a:latin typeface="Arial Black" pitchFamily="34" charset="0"/>
                <a:cs typeface="Aharoni" pitchFamily="2" charset="-79"/>
              </a:rPr>
              <a:t>faber</a:t>
            </a:r>
            <a:r>
              <a:rPr lang="pl-PL" dirty="0">
                <a:latin typeface="Arial Black" pitchFamily="34" charset="0"/>
                <a:cs typeface="Aharoni" pitchFamily="2" charset="-79"/>
              </a:rPr>
              <a:t>  człowiek jest wytwórcą, twórcą, człowiekiem pracy. </a:t>
            </a:r>
          </a:p>
          <a:p>
            <a:endParaRPr lang="pl-PL" b="1" dirty="0">
              <a:latin typeface="Arial Black" pitchFamily="34" charset="0"/>
              <a:cs typeface="Aharoni" pitchFamily="2" charset="-79"/>
            </a:endParaRPr>
          </a:p>
          <a:p>
            <a:r>
              <a:rPr lang="pl-PL" b="1" dirty="0">
                <a:latin typeface="Arial Black" pitchFamily="34" charset="0"/>
                <a:cs typeface="Aharoni" pitchFamily="2" charset="-79"/>
              </a:rPr>
              <a:t>Homo </a:t>
            </a:r>
            <a:r>
              <a:rPr lang="pl-PL" b="1" dirty="0" err="1">
                <a:latin typeface="Arial Black" pitchFamily="34" charset="0"/>
                <a:cs typeface="Aharoni" pitchFamily="2" charset="-79"/>
              </a:rPr>
              <a:t>ludens</a:t>
            </a:r>
            <a:r>
              <a:rPr lang="pl-PL" dirty="0">
                <a:latin typeface="Arial Black" pitchFamily="34" charset="0"/>
                <a:cs typeface="Aharoni" pitchFamily="2" charset="-79"/>
              </a:rPr>
              <a:t> –  koncepcja człowieka, która zakłada,  że u podstaw </a:t>
            </a:r>
            <a:r>
              <a:rPr lang="pl-PL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ludzkiego działania znajduje się zabawa, gra, współzawodnictwo  </a:t>
            </a:r>
          </a:p>
          <a:p>
            <a:endParaRPr lang="pl-PL" dirty="0">
              <a:latin typeface="Arial Black" pitchFamily="34" charset="0"/>
              <a:cs typeface="Aharoni" pitchFamily="2" charset="-79"/>
            </a:endParaRPr>
          </a:p>
          <a:p>
            <a:endParaRPr lang="pl-PL" dirty="0">
              <a:latin typeface="Arial Black" pitchFamily="34" charset="0"/>
              <a:cs typeface="Aharoni" pitchFamily="2" charset="-79"/>
            </a:endParaRPr>
          </a:p>
          <a:p>
            <a:r>
              <a:rPr lang="pl-PL" dirty="0">
                <a:latin typeface="Arial Black" pitchFamily="34" charset="0"/>
                <a:cs typeface="Aharoni" pitchFamily="2" charset="-79"/>
              </a:rPr>
              <a:t>Homo sapiens </a:t>
            </a:r>
            <a:r>
              <a:rPr lang="pl-PL" b="1" dirty="0">
                <a:latin typeface="Arial Black" pitchFamily="34" charset="0"/>
                <a:cs typeface="Aharoni" pitchFamily="2" charset="-79"/>
              </a:rPr>
              <a:t>człowiek rozumny, </a:t>
            </a:r>
            <a:r>
              <a:rPr lang="pl-PL" dirty="0">
                <a:latin typeface="Arial Black" pitchFamily="34" charset="0"/>
                <a:cs typeface="Aharoni" pitchFamily="2" charset="-79"/>
              </a:rPr>
              <a:t>  gatunek ssak z rodziny człowiekowatych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Kim jestem? Wizja filozoficzna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Protagoras: „Człowiek jest miarą wszechrzeczy”</a:t>
            </a:r>
          </a:p>
          <a:p>
            <a:r>
              <a:rPr lang="pl-PL" dirty="0"/>
              <a:t>Seneka: „Powtarzaj sobie: swoje już przeżyłem! I codziennie wstawaj po nowy zysk”</a:t>
            </a:r>
            <a:br>
              <a:rPr lang="pl-PL" dirty="0"/>
            </a:b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http://www.zarzyccy.pl/piramida-potrzeb-maslowa-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6696744" cy="593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Abraham Maslow (1908 – 1970)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Psychologia humanistyczna, czyli wielka potrzeba rozwoju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psychoanaliza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/>
              <a:t>psychoanaliza koncentrowała się na lęku, nerwicy i zaburzeniach psychicznych</a:t>
            </a:r>
          </a:p>
          <a:p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psychologia humanistyczna</a:t>
            </a:r>
          </a:p>
        </p:txBody>
      </p:sp>
      <p:sp>
        <p:nvSpPr>
          <p:cNvPr id="7" name="Symbol zastępczy zawartości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psychologowie humanistyczni zapoczątkowali psychologię pozytywną, która koncentruje się na takich pojęciach, jak zdrowie psychiczne, zadowolenie czy wręcz szczęście.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Martin </a:t>
            </a:r>
            <a:r>
              <a:rPr lang="pl-PL" dirty="0" err="1"/>
              <a:t>Seligman</a:t>
            </a:r>
            <a:r>
              <a:rPr lang="pl-PL" dirty="0"/>
              <a:t> (1942- ) </a:t>
            </a:r>
          </a:p>
        </p:txBody>
      </p:sp>
      <p:pic>
        <p:nvPicPr>
          <p:cNvPr id="8" name="Obraz 7" descr="Martin Seligman. His View On Positive Psychology &amp; Its Histor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060848"/>
            <a:ext cx="3350865" cy="3632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Zasługi Martina</a:t>
            </a:r>
            <a:r>
              <a:rPr lang="pl-PL" b="1" dirty="0"/>
              <a:t> </a:t>
            </a:r>
            <a:r>
              <a:rPr lang="pl-PL" b="1" dirty="0" err="1"/>
              <a:t>Seligmana</a:t>
            </a:r>
            <a:r>
              <a:rPr lang="pl-PL" dirty="0"/>
              <a:t>  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przełom w psychologii - powstanie nowego prądu naukowego i terapeutycznego znanego jako "psychologia pozytywna„</a:t>
            </a:r>
          </a:p>
          <a:p>
            <a:r>
              <a:rPr lang="pl-PL" dirty="0"/>
              <a:t>M S wystąpił  do psychologów z apelem, aby swój tradycyjny cel, walkę z cierpieniem, uzupełnili o cel nowy: badanie tego, co nadaje życiu </a:t>
            </a:r>
            <a:r>
              <a:rPr lang="pl-PL" u="sng" dirty="0"/>
              <a:t>głębszy sens </a:t>
            </a:r>
            <a:r>
              <a:rPr lang="pl-PL" dirty="0"/>
              <a:t>oraz tworzenie warunków, które pozwolą osiągać </a:t>
            </a:r>
            <a:r>
              <a:rPr lang="pl-PL" u="sng" dirty="0"/>
              <a:t>życiowy dobrostan.</a:t>
            </a:r>
          </a:p>
          <a:p>
            <a:pPr>
              <a:buNone/>
            </a:pPr>
            <a:br>
              <a:rPr lang="pl-PL" dirty="0"/>
            </a:br>
            <a:r>
              <a:rPr lang="pl-PL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 err="1"/>
              <a:t>Seligman</a:t>
            </a:r>
            <a:r>
              <a:rPr lang="pl-PL" dirty="0"/>
              <a:t> - pozytywne emocje</a:t>
            </a:r>
            <a:br>
              <a:rPr lang="pl-PL" dirty="0"/>
            </a:br>
            <a:br>
              <a:rPr lang="pl-PL" dirty="0"/>
            </a:br>
            <a:r>
              <a:rPr lang="pl-PL" u="sng" dirty="0"/>
              <a:t>Związane z przeszłością- </a:t>
            </a:r>
            <a:r>
              <a:rPr lang="pl-PL" dirty="0"/>
              <a:t>satysfakcja , zadowolenie, duma, spełnienie, pogoda ducha </a:t>
            </a:r>
            <a:br>
              <a:rPr lang="pl-PL" dirty="0"/>
            </a:br>
            <a:r>
              <a:rPr lang="pl-PL" u="sng" dirty="0"/>
              <a:t>z teraźniejszością </a:t>
            </a:r>
            <a:r>
              <a:rPr lang="pl-PL" dirty="0"/>
              <a:t>– chwilowe przyjemności i dłużej trwające gratyfikacje </a:t>
            </a:r>
            <a:br>
              <a:rPr lang="pl-PL" dirty="0"/>
            </a:br>
            <a:r>
              <a:rPr lang="pl-PL" u="sng" dirty="0"/>
              <a:t>z przyszłością </a:t>
            </a:r>
            <a:r>
              <a:rPr lang="pl-PL" dirty="0"/>
              <a:t>– nadzieja, optymizm . pewność siebie, wiara , zaufanie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pozytywne emocje – jak działają ?</a:t>
            </a:r>
            <a:br>
              <a:rPr lang="pl-PL" dirty="0"/>
            </a:br>
            <a:br>
              <a:rPr lang="pl-PL" dirty="0"/>
            </a:br>
            <a:r>
              <a:rPr lang="pl-PL" dirty="0"/>
              <a:t>- zwiększają zakres naszej uwagi  stajemy się bardziej świadomi otoczenia </a:t>
            </a:r>
            <a:br>
              <a:rPr lang="pl-PL" dirty="0"/>
            </a:br>
            <a:r>
              <a:rPr lang="pl-PL" dirty="0"/>
              <a:t>-  sygnalizują dobrostan </a:t>
            </a:r>
            <a:br>
              <a:rPr lang="pl-PL" dirty="0"/>
            </a:br>
            <a:r>
              <a:rPr lang="pl-PL" dirty="0"/>
              <a:t>-  przyczyniają się do wzrostu i rozwoju </a:t>
            </a:r>
            <a:br>
              <a:rPr lang="pl-PL" dirty="0"/>
            </a:br>
            <a:r>
              <a:rPr lang="pl-PL" dirty="0"/>
              <a:t>– rozszerzają repertuar myśli i zachowań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dwa rodzaje optymizmu: </a:t>
            </a:r>
            <a:br>
              <a:rPr lang="pl-PL" dirty="0"/>
            </a:br>
            <a:br>
              <a:rPr lang="pl-PL" dirty="0"/>
            </a:br>
            <a:r>
              <a:rPr lang="pl-PL" dirty="0"/>
              <a:t>Optymizm dyspozycyjny – to ogólne oczekiwanie, że zdarzy się więcej dobrych niż złych rzeczy </a:t>
            </a:r>
            <a:br>
              <a:rPr lang="pl-PL" dirty="0"/>
            </a:br>
            <a:r>
              <a:rPr lang="pl-PL" dirty="0"/>
              <a:t>Optymistyczny styl wyjaśniania – dotyczy interpretacji zdarzeń </a:t>
            </a:r>
            <a:br>
              <a:rPr lang="pl-PL" dirty="0"/>
            </a:br>
            <a:r>
              <a:rPr lang="pl-PL" dirty="0"/>
              <a:t> nie jest cechą osobowości  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złe nawyki myślowe 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Wyuczona bezradność,</a:t>
            </a:r>
            <a:br>
              <a:rPr lang="pl-PL" dirty="0"/>
            </a:br>
            <a:r>
              <a:rPr lang="pl-PL" dirty="0"/>
              <a:t> fatalizm, </a:t>
            </a:r>
            <a:br>
              <a:rPr lang="pl-PL" dirty="0"/>
            </a:br>
            <a:r>
              <a:rPr lang="pl-PL" dirty="0"/>
              <a:t>komunikacja „przez narzekanie”</a:t>
            </a:r>
            <a:br>
              <a:rPr lang="pl-PL" dirty="0"/>
            </a:br>
            <a:r>
              <a:rPr lang="pl-PL" dirty="0"/>
              <a:t>bezproduktywne zamartwianie się  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Program  pomocy: </a:t>
            </a:r>
            <a:br>
              <a:rPr lang="pl-PL" dirty="0"/>
            </a:br>
            <a:r>
              <a:rPr lang="pl-PL" dirty="0"/>
              <a:t> zmiana stylu wyjaśniania z pesymistycznego na optymistyczny </a:t>
            </a:r>
            <a:br>
              <a:rPr lang="pl-PL" dirty="0"/>
            </a:b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strategie pozytywnego nastawienia  </a:t>
            </a:r>
            <a:br>
              <a:rPr lang="pl-PL" dirty="0"/>
            </a:br>
            <a:br>
              <a:rPr lang="pl-PL" dirty="0"/>
            </a:br>
            <a:r>
              <a:rPr lang="pl-PL" dirty="0"/>
              <a:t>Odwracanie uwagi – strategia „wyłączania”</a:t>
            </a:r>
            <a:br>
              <a:rPr lang="pl-PL" dirty="0"/>
            </a:br>
            <a:r>
              <a:rPr lang="pl-PL" dirty="0"/>
              <a:t>Dystansowanie się  - strategia wyciszania </a:t>
            </a:r>
            <a:br>
              <a:rPr lang="pl-PL" dirty="0"/>
            </a:br>
            <a:r>
              <a:rPr lang="pl-PL" dirty="0"/>
              <a:t>Pozytywny dialog wewnętrzny 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 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dobrostan to nie  dobrobyt </a:t>
            </a:r>
            <a:br>
              <a:rPr lang="pl-PL" dirty="0"/>
            </a:br>
            <a:br>
              <a:rPr lang="pl-PL" dirty="0"/>
            </a:br>
            <a:r>
              <a:rPr lang="pl-PL" dirty="0"/>
              <a:t>dobrostan to:</a:t>
            </a:r>
            <a:br>
              <a:rPr lang="pl-PL" dirty="0"/>
            </a:br>
            <a:r>
              <a:rPr lang="pl-PL" dirty="0"/>
              <a:t>jasność myślenia, </a:t>
            </a:r>
            <a:br>
              <a:rPr lang="pl-PL" dirty="0"/>
            </a:br>
            <a:r>
              <a:rPr lang="pl-PL" dirty="0"/>
              <a:t>dużo energii,</a:t>
            </a:r>
            <a:br>
              <a:rPr lang="pl-PL" dirty="0"/>
            </a:br>
            <a:r>
              <a:rPr lang="pl-PL" dirty="0"/>
              <a:t>pozytywne nastawienie do innych i do siebie. 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„</a:t>
            </a:r>
            <a:r>
              <a:rPr lang="pl-PL" sz="2700" dirty="0"/>
              <a:t>Trzech przyjaciół w poszukiwaniu mądrości” , </a:t>
            </a:r>
            <a:r>
              <a:rPr lang="pl-PL" sz="2700" dirty="0" err="1"/>
              <a:t>Ch</a:t>
            </a:r>
            <a:r>
              <a:rPr lang="pl-PL" sz="2700" dirty="0"/>
              <a:t>. </a:t>
            </a:r>
            <a:r>
              <a:rPr lang="en-US" sz="2700" dirty="0"/>
              <a:t>Andre, A. </a:t>
            </a:r>
            <a:r>
              <a:rPr lang="en-US" sz="2700" dirty="0" err="1"/>
              <a:t>Jollien</a:t>
            </a:r>
            <a:r>
              <a:rPr lang="en-US" sz="2700" dirty="0"/>
              <a:t>, M. </a:t>
            </a:r>
            <a:r>
              <a:rPr lang="en-US" sz="2700" dirty="0" err="1"/>
              <a:t>Rocard</a:t>
            </a:r>
            <a:r>
              <a:rPr lang="en-US" sz="2700" dirty="0"/>
              <a:t>, </a:t>
            </a:r>
            <a:r>
              <a:rPr lang="en-US" sz="2700" dirty="0" err="1"/>
              <a:t>wyd</a:t>
            </a:r>
            <a:r>
              <a:rPr lang="en-US" sz="2700" dirty="0"/>
              <a:t>. </a:t>
            </a:r>
            <a:r>
              <a:rPr lang="pl-PL" sz="2700" dirty="0"/>
              <a:t>Czarna Owca, 2017</a:t>
            </a:r>
            <a:br>
              <a:rPr lang="pl-PL" sz="2700" dirty="0"/>
            </a:br>
            <a:br>
              <a:rPr lang="pl-PL" dirty="0"/>
            </a:br>
            <a:r>
              <a:rPr lang="pl-PL" dirty="0"/>
              <a:t>„ Im więcej odczuwam emocji pozytywnych, tkliwości, podziwu, współczucia, szczęścia tym mniej zostawiam przestrzeni na pojawienie się emocji bolesnych, destrukcyjnych, negatywnych”( s. 107) 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328D988-5B40-49A5-830C-E9A862D65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05264"/>
            <a:ext cx="8229600" cy="699514"/>
          </a:xfrm>
          <a:prstGeom prst="rect">
            <a:avLst/>
          </a:prstGeom>
          <a:noFill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73F4372-2137-43B5-8B8B-4773376D2935}"/>
              </a:ext>
            </a:extLst>
          </p:cNvPr>
          <p:cNvSpPr txBox="1"/>
          <p:nvPr/>
        </p:nvSpPr>
        <p:spPr>
          <a:xfrm>
            <a:off x="683568" y="1412776"/>
            <a:ext cx="73448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Dziękujemy za uwagę!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Opracowały:</a:t>
            </a:r>
          </a:p>
          <a:p>
            <a:r>
              <a:rPr lang="pl-PL" dirty="0"/>
              <a:t>Prof. Irena Pańków</a:t>
            </a:r>
          </a:p>
          <a:p>
            <a:r>
              <a:rPr lang="pl-PL" dirty="0"/>
              <a:t>Agnieszka Korytkowska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558</Words>
  <Application>Microsoft Office PowerPoint</Application>
  <PresentationFormat>Pokaz na ekranie (4:3)</PresentationFormat>
  <Paragraphs>48</Paragraphs>
  <Slides>17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Arial Black</vt:lpstr>
      <vt:lpstr>Calibri</vt:lpstr>
      <vt:lpstr>Motyw pakietu Office</vt:lpstr>
      <vt:lpstr>   </vt:lpstr>
      <vt:lpstr>„Poznać i zaakceptować  siebie   </vt:lpstr>
      <vt:lpstr>Kim jestem? Wizja antropologiczna  </vt:lpstr>
      <vt:lpstr>Kim jestem? Wizja filozoficzna </vt:lpstr>
      <vt:lpstr>Abraham Maslow (1908 – 1970) </vt:lpstr>
      <vt:lpstr>Psychologia humanistyczna, czyli wielka potrzeba rozwoju </vt:lpstr>
      <vt:lpstr>Martin Seligman (1942- ) </vt:lpstr>
      <vt:lpstr>Zasługi Martina Seligmana   </vt:lpstr>
      <vt:lpstr>        Seligman - pozytywne emocje  Związane z przeszłością- satysfakcja , zadowolenie, duma, spełnienie, pogoda ducha  z teraźniejszością – chwilowe przyjemności i dłużej trwające gratyfikacje  z przyszłością – nadzieja, optymizm . pewność siebie, wiara , zaufanie </vt:lpstr>
      <vt:lpstr>          pozytywne emocje – jak działają ?  - zwiększają zakres naszej uwagi  stajemy się bardziej świadomi otoczenia  -  sygnalizują dobrostan  -  przyczyniają się do wzrostu i rozwoju  – rozszerzają repertuar myśli i zachowań </vt:lpstr>
      <vt:lpstr>       dwa rodzaje optymizmu:   Optymizm dyspozycyjny – to ogólne oczekiwanie, że zdarzy się więcej dobrych niż złych rzeczy  Optymistyczny styl wyjaśniania – dotyczy interpretacji zdarzeń   nie jest cechą osobowości   </vt:lpstr>
      <vt:lpstr>      złe nawyki myślowe    Wyuczona bezradność,  fatalizm,  komunikacja „przez narzekanie” bezproduktywne zamartwianie się   </vt:lpstr>
      <vt:lpstr>           Program  pomocy:   zmiana stylu wyjaśniania z pesymistycznego na optymistyczny   </vt:lpstr>
      <vt:lpstr>       strategie pozytywnego nastawienia    Odwracanie uwagi – strategia „wyłączania” Dystansowanie się  - strategia wyciszania  Pozytywny dialog wewnętrzny  </vt:lpstr>
      <vt:lpstr>       dobrostan to nie  dobrobyt   dobrostan to: jasność myślenia,  dużo energii, pozytywne nastawienie do innych i do siebie.  </vt:lpstr>
      <vt:lpstr>         „Trzech przyjaciół w poszukiwaniu mądrości” , Ch. Andre, A. Jollien, M. Rocard, wyd. Czarna Owca, 2017  „ Im więcej odczuwam emocji pozytywnych, tkliwości, podziwu, współczucia, szczęścia tym mniej zostawiam przestrzeni na pojawienie się emocji bolesnych, destrukcyjnych, negatywnych”( s. 107) 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Czy optymizmu można się nauczyć?</dc:title>
  <dc:creator>Irena</dc:creator>
  <cp:lastModifiedBy>Marta Bałękowska</cp:lastModifiedBy>
  <cp:revision>92</cp:revision>
  <dcterms:created xsi:type="dcterms:W3CDTF">2019-02-20T19:56:01Z</dcterms:created>
  <dcterms:modified xsi:type="dcterms:W3CDTF">2021-06-28T07:01:51Z</dcterms:modified>
</cp:coreProperties>
</file>